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2" r:id="rId1"/>
  </p:sldMasterIdLst>
  <p:sldIdLst>
    <p:sldId id="256" r:id="rId2"/>
    <p:sldId id="293" r:id="rId3"/>
    <p:sldId id="319" r:id="rId4"/>
    <p:sldId id="320" r:id="rId5"/>
    <p:sldId id="257" r:id="rId6"/>
    <p:sldId id="315" r:id="rId7"/>
    <p:sldId id="322" r:id="rId8"/>
    <p:sldId id="313" r:id="rId9"/>
    <p:sldId id="321" r:id="rId10"/>
    <p:sldId id="324" r:id="rId11"/>
    <p:sldId id="32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gif>
</file>

<file path=ppt/media/image2.gif>
</file>

<file path=ppt/media/image3.gif>
</file>

<file path=ppt/media/image4.jpe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4/13/2024</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2729363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4/13/2024</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62772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4/13/2024</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8279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4/13/2024</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340666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4/13/2024</a:t>
            </a:fld>
            <a:endParaRPr lang="en-US" dirty="0"/>
          </a:p>
        </p:txBody>
      </p:sp>
    </p:spTree>
    <p:extLst>
      <p:ext uri="{BB962C8B-B14F-4D97-AF65-F5344CB8AC3E}">
        <p14:creationId xmlns:p14="http://schemas.microsoft.com/office/powerpoint/2010/main" val="1388209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4/13/2024</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575768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4/13/2024</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7256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4/13/2024</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38567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4/13/2024</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800598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4/13/2024</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06382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4/13/2024</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567251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4/13/2024</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7050082"/>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41" r:id="rId5"/>
    <p:sldLayoutId id="2147483746" r:id="rId6"/>
    <p:sldLayoutId id="2147483742" r:id="rId7"/>
    <p:sldLayoutId id="2147483743" r:id="rId8"/>
    <p:sldLayoutId id="2147483744" r:id="rId9"/>
    <p:sldLayoutId id="2147483745" r:id="rId10"/>
    <p:sldLayoutId id="2147483747"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24" name="Rectangle 1123">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1126" name="Group 1125">
            <a:extLst>
              <a:ext uri="{FF2B5EF4-FFF2-40B4-BE49-F238E27FC236}">
                <a16:creationId xmlns:a16="http://schemas.microsoft.com/office/drawing/2014/main" id="{B331CCB1-0D68-44E3-B5A2-C3301B351C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52574" y="1272209"/>
            <a:ext cx="5147826" cy="4839241"/>
            <a:chOff x="6892268" y="1497535"/>
            <a:chExt cx="4908132" cy="4613915"/>
          </a:xfrm>
        </p:grpSpPr>
        <p:sp>
          <p:nvSpPr>
            <p:cNvPr id="1127" name="Freeform: Shape 1126">
              <a:extLst>
                <a:ext uri="{FF2B5EF4-FFF2-40B4-BE49-F238E27FC236}">
                  <a16:creationId xmlns:a16="http://schemas.microsoft.com/office/drawing/2014/main" id="{8CC700D5-9809-43F4-89D5-7DBBCB0DCC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6997148" y="1733385"/>
              <a:ext cx="4588058" cy="414176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28" name="Freeform: Shape 1127">
              <a:extLst>
                <a:ext uri="{FF2B5EF4-FFF2-40B4-BE49-F238E27FC236}">
                  <a16:creationId xmlns:a16="http://schemas.microsoft.com/office/drawing/2014/main" id="{C7163242-6303-46DC-BAC1-2A204F0613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7139134" y="1901498"/>
              <a:ext cx="4245803" cy="38404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29" name="Freeform: Shape 1128">
              <a:extLst>
                <a:ext uri="{FF2B5EF4-FFF2-40B4-BE49-F238E27FC236}">
                  <a16:creationId xmlns:a16="http://schemas.microsoft.com/office/drawing/2014/main" id="{805C4C40-D70E-4C4F-B228-98A0A61326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300000" flipH="1">
              <a:off x="6892268" y="1497535"/>
              <a:ext cx="4908132" cy="461391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D888DBE8-157A-2820-5F17-2A7263811548}"/>
              </a:ext>
            </a:extLst>
          </p:cNvPr>
          <p:cNvSpPr>
            <a:spLocks noGrp="1"/>
          </p:cNvSpPr>
          <p:nvPr>
            <p:ph type="ctrTitle"/>
          </p:nvPr>
        </p:nvSpPr>
        <p:spPr>
          <a:xfrm>
            <a:off x="7269764" y="2247663"/>
            <a:ext cx="3691581" cy="2186393"/>
          </a:xfrm>
        </p:spPr>
        <p:txBody>
          <a:bodyPr anchor="b">
            <a:normAutofit/>
          </a:bodyPr>
          <a:lstStyle/>
          <a:p>
            <a:pPr algn="ctr"/>
            <a:r>
              <a:rPr lang="en-US" sz="4000" dirty="0">
                <a:solidFill>
                  <a:schemeClr val="tx1">
                    <a:lumMod val="75000"/>
                    <a:lumOff val="25000"/>
                  </a:schemeClr>
                </a:solidFill>
              </a:rPr>
              <a:t>Chemical digestion</a:t>
            </a:r>
            <a:endParaRPr lang="en-AU" sz="4000" dirty="0">
              <a:solidFill>
                <a:schemeClr val="tx1">
                  <a:lumMod val="75000"/>
                  <a:lumOff val="25000"/>
                </a:schemeClr>
              </a:solidFill>
            </a:endParaRPr>
          </a:p>
        </p:txBody>
      </p:sp>
      <p:sp>
        <p:nvSpPr>
          <p:cNvPr id="3" name="Subtitle 2">
            <a:extLst>
              <a:ext uri="{FF2B5EF4-FFF2-40B4-BE49-F238E27FC236}">
                <a16:creationId xmlns:a16="http://schemas.microsoft.com/office/drawing/2014/main" id="{AE07AE95-F8FB-D371-4C43-5A92F263451B}"/>
              </a:ext>
            </a:extLst>
          </p:cNvPr>
          <p:cNvSpPr>
            <a:spLocks noGrp="1"/>
          </p:cNvSpPr>
          <p:nvPr>
            <p:ph type="subTitle" idx="1"/>
          </p:nvPr>
        </p:nvSpPr>
        <p:spPr>
          <a:xfrm>
            <a:off x="7536701" y="4434056"/>
            <a:ext cx="3247403" cy="678633"/>
          </a:xfrm>
        </p:spPr>
        <p:txBody>
          <a:bodyPr anchor="t">
            <a:normAutofit/>
          </a:bodyPr>
          <a:lstStyle/>
          <a:p>
            <a:pPr algn="ctr">
              <a:lnSpc>
                <a:spcPct val="120000"/>
              </a:lnSpc>
            </a:pPr>
            <a:r>
              <a:rPr lang="en-US" sz="1400">
                <a:solidFill>
                  <a:schemeClr val="tx1">
                    <a:lumMod val="75000"/>
                    <a:lumOff val="25000"/>
                  </a:schemeClr>
                </a:solidFill>
              </a:rPr>
              <a:t>AEHBY ATAR Human Biology</a:t>
            </a:r>
            <a:endParaRPr lang="en-AU" sz="1400">
              <a:solidFill>
                <a:schemeClr val="tx1">
                  <a:lumMod val="75000"/>
                  <a:lumOff val="25000"/>
                </a:schemeClr>
              </a:solidFill>
            </a:endParaRPr>
          </a:p>
          <a:p>
            <a:pPr algn="ctr">
              <a:lnSpc>
                <a:spcPct val="120000"/>
              </a:lnSpc>
            </a:pPr>
            <a:endParaRPr lang="en-AU" sz="1400">
              <a:solidFill>
                <a:schemeClr val="tx1">
                  <a:lumMod val="75000"/>
                  <a:lumOff val="25000"/>
                </a:schemeClr>
              </a:solidFill>
            </a:endParaRPr>
          </a:p>
        </p:txBody>
      </p:sp>
      <p:pic>
        <p:nvPicPr>
          <p:cNvPr id="6" name="Picture 5" descr="A cartoon of a bird&#10;&#10;Description automatically generated">
            <a:extLst>
              <a:ext uri="{FF2B5EF4-FFF2-40B4-BE49-F238E27FC236}">
                <a16:creationId xmlns:a16="http://schemas.microsoft.com/office/drawing/2014/main" id="{5D4C58C6-EA37-8D7E-B9EF-8DB42B938E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9" y="301264"/>
            <a:ext cx="6404335" cy="6404335"/>
          </a:xfrm>
          <a:prstGeom prst="rect">
            <a:avLst/>
          </a:prstGeom>
        </p:spPr>
      </p:pic>
    </p:spTree>
    <p:extLst>
      <p:ext uri="{BB962C8B-B14F-4D97-AF65-F5344CB8AC3E}">
        <p14:creationId xmlns:p14="http://schemas.microsoft.com/office/powerpoint/2010/main" val="6179625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E6D11-EB9E-BF37-B32B-AA63C42D1F9F}"/>
              </a:ext>
            </a:extLst>
          </p:cNvPr>
          <p:cNvSpPr>
            <a:spLocks noGrp="1"/>
          </p:cNvSpPr>
          <p:nvPr>
            <p:ph type="title"/>
          </p:nvPr>
        </p:nvSpPr>
        <p:spPr/>
        <p:txBody>
          <a:bodyPr/>
          <a:lstStyle/>
          <a:p>
            <a:r>
              <a:rPr lang="en-US" dirty="0"/>
              <a:t>Questions</a:t>
            </a:r>
            <a:endParaRPr lang="en-AU" dirty="0"/>
          </a:p>
        </p:txBody>
      </p:sp>
      <p:sp>
        <p:nvSpPr>
          <p:cNvPr id="3" name="Content Placeholder 2">
            <a:extLst>
              <a:ext uri="{FF2B5EF4-FFF2-40B4-BE49-F238E27FC236}">
                <a16:creationId xmlns:a16="http://schemas.microsoft.com/office/drawing/2014/main" id="{AA2BB887-BF8E-1C80-E186-9473FC0B54B4}"/>
              </a:ext>
            </a:extLst>
          </p:cNvPr>
          <p:cNvSpPr>
            <a:spLocks noGrp="1"/>
          </p:cNvSpPr>
          <p:nvPr>
            <p:ph idx="1"/>
          </p:nvPr>
        </p:nvSpPr>
        <p:spPr/>
        <p:txBody>
          <a:bodyPr/>
          <a:lstStyle/>
          <a:p>
            <a:pPr marL="342900" indent="-342900">
              <a:buFont typeface="+mj-lt"/>
              <a:buAutoNum type="arabicPeriod"/>
            </a:pPr>
            <a:r>
              <a:rPr lang="en-US" dirty="0"/>
              <a:t>What type of molecules are found in the lining of the digestive system (aka alimentary canal/ gastrointestinal tract)?</a:t>
            </a:r>
          </a:p>
          <a:p>
            <a:pPr marL="342900" indent="-342900">
              <a:buFont typeface="+mj-lt"/>
              <a:buAutoNum type="arabicPeriod"/>
            </a:pPr>
            <a:r>
              <a:rPr lang="en-US" dirty="0"/>
              <a:t>What stops the digestive enzymes from digesting the digestive system?</a:t>
            </a:r>
          </a:p>
          <a:p>
            <a:pPr marL="342900" indent="-342900">
              <a:buFont typeface="+mj-lt"/>
              <a:buAutoNum type="arabicPeriod"/>
            </a:pPr>
            <a:r>
              <a:rPr lang="en-US" dirty="0"/>
              <a:t>What is pepsinogen and how is it activated?</a:t>
            </a:r>
          </a:p>
          <a:p>
            <a:pPr marL="342900" indent="-342900">
              <a:buFont typeface="+mj-lt"/>
              <a:buAutoNum type="arabicPeriod"/>
            </a:pPr>
            <a:r>
              <a:rPr lang="en-US" dirty="0"/>
              <a:t>Why are there different enzymes for different substrates and why do they work in different locations?</a:t>
            </a:r>
            <a:endParaRPr lang="en-AU" dirty="0"/>
          </a:p>
        </p:txBody>
      </p:sp>
    </p:spTree>
    <p:extLst>
      <p:ext uri="{BB962C8B-B14F-4D97-AF65-F5344CB8AC3E}">
        <p14:creationId xmlns:p14="http://schemas.microsoft.com/office/powerpoint/2010/main" val="17035616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2A219996-E115-8B9A-1078-86CE1D146CF9}"/>
            </a:ext>
          </a:extLst>
        </p:cNvPr>
        <p:cNvGrpSpPr/>
        <p:nvPr/>
      </p:nvGrpSpPr>
      <p:grpSpPr>
        <a:xfrm>
          <a:off x="0" y="0"/>
          <a:ext cx="0" cy="0"/>
          <a:chOff x="0" y="0"/>
          <a:chExt cx="0" cy="0"/>
        </a:xfrm>
      </p:grpSpPr>
      <p:sp useBgFill="1">
        <p:nvSpPr>
          <p:cNvPr id="3179" name="Rectangle 3178">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DA1684EF-6E51-14D2-1CF5-9F510F66FFD5}"/>
              </a:ext>
            </a:extLst>
          </p:cNvPr>
          <p:cNvSpPr>
            <a:spLocks noGrp="1"/>
          </p:cNvSpPr>
          <p:nvPr>
            <p:ph type="title"/>
          </p:nvPr>
        </p:nvSpPr>
        <p:spPr>
          <a:xfrm>
            <a:off x="800100" y="790575"/>
            <a:ext cx="5445172" cy="949326"/>
          </a:xfrm>
        </p:spPr>
        <p:txBody>
          <a:bodyPr anchor="b">
            <a:normAutofit/>
          </a:bodyPr>
          <a:lstStyle/>
          <a:p>
            <a:r>
              <a:rPr lang="en-US" dirty="0"/>
              <a:t>Success Criteria</a:t>
            </a:r>
            <a:endParaRPr lang="en-AU" dirty="0"/>
          </a:p>
        </p:txBody>
      </p:sp>
      <p:sp>
        <p:nvSpPr>
          <p:cNvPr id="3" name="Content Placeholder 2">
            <a:extLst>
              <a:ext uri="{FF2B5EF4-FFF2-40B4-BE49-F238E27FC236}">
                <a16:creationId xmlns:a16="http://schemas.microsoft.com/office/drawing/2014/main" id="{E00C9058-88E4-51D4-E2E6-318126B88D1B}"/>
              </a:ext>
            </a:extLst>
          </p:cNvPr>
          <p:cNvSpPr>
            <a:spLocks noGrp="1"/>
          </p:cNvSpPr>
          <p:nvPr>
            <p:ph idx="1"/>
          </p:nvPr>
        </p:nvSpPr>
        <p:spPr>
          <a:xfrm>
            <a:off x="714376" y="1990725"/>
            <a:ext cx="6271674" cy="4514850"/>
          </a:xfrm>
        </p:spPr>
        <p:txBody>
          <a:bodyPr>
            <a:normAutofit/>
          </a:bodyPr>
          <a:lstStyle/>
          <a:p>
            <a:pPr marL="285750" indent="-285750">
              <a:buFont typeface="Arial" panose="020B0604020202020204" pitchFamily="34" charset="0"/>
              <a:buChar char="•"/>
            </a:pPr>
            <a:r>
              <a:rPr lang="en-US" sz="2600" dirty="0"/>
              <a:t>Define chemical digestion.</a:t>
            </a:r>
          </a:p>
          <a:p>
            <a:pPr marL="285750" indent="-285750">
              <a:buFont typeface="Arial" panose="020B0604020202020204" pitchFamily="34" charset="0"/>
              <a:buChar char="•"/>
            </a:pPr>
            <a:r>
              <a:rPr lang="en-US" sz="2600" dirty="0"/>
              <a:t>Compare the substrate/product, source/location of function, optimal pH and cofactors for different digestive enzymes</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AU" dirty="0"/>
          </a:p>
        </p:txBody>
      </p:sp>
      <p:sp>
        <p:nvSpPr>
          <p:cNvPr id="3181" name="Freeform: Shape 3180">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83" name="Freeform: Shape 3182">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77485"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85" name="Freeform: Shape 3184">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49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3175" name="Picture 3174">
            <a:extLst>
              <a:ext uri="{FF2B5EF4-FFF2-40B4-BE49-F238E27FC236}">
                <a16:creationId xmlns:a16="http://schemas.microsoft.com/office/drawing/2014/main" id="{D2554C0C-1B42-02F9-9B34-3F6A9BF3EB90}"/>
              </a:ext>
            </a:extLst>
          </p:cNvPr>
          <p:cNvPicPr>
            <a:picLocks noChangeAspect="1"/>
          </p:cNvPicPr>
          <p:nvPr/>
        </p:nvPicPr>
        <p:blipFill>
          <a:blip r:embed="rId2">
            <a:extLst>
              <a:ext uri="{28A0092B-C50C-407E-A947-70E740481C1C}">
                <a14:useLocalDpi xmlns:a14="http://schemas.microsoft.com/office/drawing/2010/main" val="0"/>
              </a:ext>
            </a:extLst>
          </a:blip>
          <a:srcRect l="9337" r="9337"/>
          <a:stretch/>
        </p:blipFill>
        <p:spPr>
          <a:xfrm>
            <a:off x="7203882" y="10"/>
            <a:ext cx="4988118" cy="6857990"/>
          </a:xfrm>
          <a:custGeom>
            <a:avLst/>
            <a:gdLst/>
            <a:ahLst/>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Tree>
    <p:extLst>
      <p:ext uri="{BB962C8B-B14F-4D97-AF65-F5344CB8AC3E}">
        <p14:creationId xmlns:p14="http://schemas.microsoft.com/office/powerpoint/2010/main" val="3986180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AE054-F94B-B88F-693F-A47C7B842A5B}"/>
              </a:ext>
            </a:extLst>
          </p:cNvPr>
          <p:cNvSpPr>
            <a:spLocks noGrp="1"/>
          </p:cNvSpPr>
          <p:nvPr>
            <p:ph type="title"/>
          </p:nvPr>
        </p:nvSpPr>
        <p:spPr/>
        <p:txBody>
          <a:bodyPr/>
          <a:lstStyle/>
          <a:p>
            <a:r>
              <a:rPr lang="en-US" dirty="0"/>
              <a:t>Review	</a:t>
            </a:r>
            <a:endParaRPr lang="en-AU" dirty="0"/>
          </a:p>
        </p:txBody>
      </p:sp>
      <p:sp>
        <p:nvSpPr>
          <p:cNvPr id="3" name="Content Placeholder 2">
            <a:extLst>
              <a:ext uri="{FF2B5EF4-FFF2-40B4-BE49-F238E27FC236}">
                <a16:creationId xmlns:a16="http://schemas.microsoft.com/office/drawing/2014/main" id="{97770E42-068E-FAEC-D62E-DC242A289C1E}"/>
              </a:ext>
            </a:extLst>
          </p:cNvPr>
          <p:cNvSpPr>
            <a:spLocks noGrp="1"/>
          </p:cNvSpPr>
          <p:nvPr>
            <p:ph idx="1"/>
          </p:nvPr>
        </p:nvSpPr>
        <p:spPr>
          <a:xfrm>
            <a:off x="662474" y="2312275"/>
            <a:ext cx="11140750" cy="4200491"/>
          </a:xfrm>
        </p:spPr>
        <p:txBody>
          <a:bodyPr>
            <a:normAutofit/>
          </a:bodyPr>
          <a:lstStyle/>
          <a:p>
            <a:pPr marL="457200" indent="-457200">
              <a:buFont typeface="+mj-lt"/>
              <a:buAutoNum type="arabicPeriod"/>
            </a:pPr>
            <a:r>
              <a:rPr lang="en-US" sz="2400" dirty="0"/>
              <a:t>Reorder these processes of digestion:</a:t>
            </a:r>
          </a:p>
          <a:p>
            <a:r>
              <a:rPr lang="en-US" sz="2400" dirty="0"/>
              <a:t>	chemical digestion</a:t>
            </a:r>
          </a:p>
          <a:p>
            <a:r>
              <a:rPr lang="en-US" sz="2400" dirty="0"/>
              <a:t>	ingestion</a:t>
            </a:r>
          </a:p>
          <a:p>
            <a:r>
              <a:rPr lang="en-US" sz="2400" dirty="0"/>
              <a:t>	elimination</a:t>
            </a:r>
          </a:p>
          <a:p>
            <a:r>
              <a:rPr lang="en-US" sz="2400" dirty="0"/>
              <a:t>	absorption</a:t>
            </a:r>
          </a:p>
          <a:p>
            <a:r>
              <a:rPr lang="en-US" sz="2400" dirty="0"/>
              <a:t>	mechanical digestion	</a:t>
            </a:r>
            <a:endParaRPr lang="en-AU" sz="2400" dirty="0"/>
          </a:p>
        </p:txBody>
      </p:sp>
    </p:spTree>
    <p:extLst>
      <p:ext uri="{BB962C8B-B14F-4D97-AF65-F5344CB8AC3E}">
        <p14:creationId xmlns:p14="http://schemas.microsoft.com/office/powerpoint/2010/main" val="4140044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AE054-F94B-B88F-693F-A47C7B842A5B}"/>
              </a:ext>
            </a:extLst>
          </p:cNvPr>
          <p:cNvSpPr>
            <a:spLocks noGrp="1"/>
          </p:cNvSpPr>
          <p:nvPr>
            <p:ph type="title"/>
          </p:nvPr>
        </p:nvSpPr>
        <p:spPr/>
        <p:txBody>
          <a:bodyPr/>
          <a:lstStyle/>
          <a:p>
            <a:r>
              <a:rPr lang="en-US" dirty="0"/>
              <a:t>Review	</a:t>
            </a:r>
            <a:endParaRPr lang="en-AU" dirty="0"/>
          </a:p>
        </p:txBody>
      </p:sp>
      <p:sp>
        <p:nvSpPr>
          <p:cNvPr id="3" name="Content Placeholder 2">
            <a:extLst>
              <a:ext uri="{FF2B5EF4-FFF2-40B4-BE49-F238E27FC236}">
                <a16:creationId xmlns:a16="http://schemas.microsoft.com/office/drawing/2014/main" id="{97770E42-068E-FAEC-D62E-DC242A289C1E}"/>
              </a:ext>
            </a:extLst>
          </p:cNvPr>
          <p:cNvSpPr>
            <a:spLocks noGrp="1"/>
          </p:cNvSpPr>
          <p:nvPr>
            <p:ph idx="1"/>
          </p:nvPr>
        </p:nvSpPr>
        <p:spPr>
          <a:xfrm>
            <a:off x="662474" y="2312275"/>
            <a:ext cx="11140750" cy="4200491"/>
          </a:xfrm>
        </p:spPr>
        <p:txBody>
          <a:bodyPr>
            <a:normAutofit/>
          </a:bodyPr>
          <a:lstStyle/>
          <a:p>
            <a:r>
              <a:rPr lang="en-US" sz="2400" dirty="0"/>
              <a:t>2. Identify the monomer of each type of macromolecule:</a:t>
            </a:r>
          </a:p>
          <a:p>
            <a:r>
              <a:rPr lang="en-US" sz="2400" dirty="0"/>
              <a:t>	a) protein</a:t>
            </a:r>
          </a:p>
          <a:p>
            <a:r>
              <a:rPr lang="en-US" sz="2400" dirty="0"/>
              <a:t>	b) carbohydrate</a:t>
            </a:r>
          </a:p>
          <a:p>
            <a:r>
              <a:rPr lang="en-US" sz="2400" dirty="0"/>
              <a:t>	c) lipid</a:t>
            </a:r>
          </a:p>
          <a:p>
            <a:r>
              <a:rPr lang="en-US" sz="2400" dirty="0"/>
              <a:t>	d) nucleic acid	</a:t>
            </a:r>
            <a:endParaRPr lang="en-AU" sz="2400" dirty="0"/>
          </a:p>
        </p:txBody>
      </p:sp>
    </p:spTree>
    <p:extLst>
      <p:ext uri="{BB962C8B-B14F-4D97-AF65-F5344CB8AC3E}">
        <p14:creationId xmlns:p14="http://schemas.microsoft.com/office/powerpoint/2010/main" val="1518807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AE054-F94B-B88F-693F-A47C7B842A5B}"/>
              </a:ext>
            </a:extLst>
          </p:cNvPr>
          <p:cNvSpPr>
            <a:spLocks noGrp="1"/>
          </p:cNvSpPr>
          <p:nvPr>
            <p:ph type="title"/>
          </p:nvPr>
        </p:nvSpPr>
        <p:spPr/>
        <p:txBody>
          <a:bodyPr/>
          <a:lstStyle/>
          <a:p>
            <a:r>
              <a:rPr lang="en-US" dirty="0"/>
              <a:t>Review	</a:t>
            </a:r>
            <a:endParaRPr lang="en-AU" dirty="0"/>
          </a:p>
        </p:txBody>
      </p:sp>
      <p:sp>
        <p:nvSpPr>
          <p:cNvPr id="3" name="Content Placeholder 2">
            <a:extLst>
              <a:ext uri="{FF2B5EF4-FFF2-40B4-BE49-F238E27FC236}">
                <a16:creationId xmlns:a16="http://schemas.microsoft.com/office/drawing/2014/main" id="{97770E42-068E-FAEC-D62E-DC242A289C1E}"/>
              </a:ext>
            </a:extLst>
          </p:cNvPr>
          <p:cNvSpPr>
            <a:spLocks noGrp="1"/>
          </p:cNvSpPr>
          <p:nvPr>
            <p:ph idx="1"/>
          </p:nvPr>
        </p:nvSpPr>
        <p:spPr>
          <a:xfrm>
            <a:off x="662474" y="2312275"/>
            <a:ext cx="11140750" cy="4200491"/>
          </a:xfrm>
        </p:spPr>
        <p:txBody>
          <a:bodyPr>
            <a:normAutofit/>
          </a:bodyPr>
          <a:lstStyle/>
          <a:p>
            <a:pPr marL="457200" indent="-457200">
              <a:buFont typeface="+mj-lt"/>
              <a:buAutoNum type="arabicPeriod" startAt="3"/>
            </a:pPr>
            <a:r>
              <a:rPr lang="en-US" sz="2400" dirty="0"/>
              <a:t>Sketch a diagram of enzyme function and </a:t>
            </a:r>
            <a:r>
              <a:rPr lang="en-US" sz="2400" dirty="0" err="1"/>
              <a:t>pH.</a:t>
            </a:r>
            <a:r>
              <a:rPr lang="en-US" sz="2400" dirty="0"/>
              <a:t> Explain why it is this shape.</a:t>
            </a:r>
          </a:p>
          <a:p>
            <a:r>
              <a:rPr lang="en-US" sz="2400" dirty="0"/>
              <a:t>	</a:t>
            </a:r>
            <a:endParaRPr lang="en-AU" sz="2400" dirty="0"/>
          </a:p>
        </p:txBody>
      </p:sp>
    </p:spTree>
    <p:extLst>
      <p:ext uri="{BB962C8B-B14F-4D97-AF65-F5344CB8AC3E}">
        <p14:creationId xmlns:p14="http://schemas.microsoft.com/office/powerpoint/2010/main" val="1621668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76" name="Rectangle 2175">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7B87F828-671B-4397-BBAD-19A223F404D1}"/>
              </a:ext>
            </a:extLst>
          </p:cNvPr>
          <p:cNvSpPr>
            <a:spLocks noGrp="1"/>
          </p:cNvSpPr>
          <p:nvPr>
            <p:ph type="title"/>
          </p:nvPr>
        </p:nvSpPr>
        <p:spPr>
          <a:xfrm>
            <a:off x="5776053" y="371475"/>
            <a:ext cx="5632654" cy="703263"/>
          </a:xfrm>
        </p:spPr>
        <p:txBody>
          <a:bodyPr anchor="b">
            <a:normAutofit fontScale="90000"/>
          </a:bodyPr>
          <a:lstStyle/>
          <a:p>
            <a:r>
              <a:rPr lang="en-US" dirty="0"/>
              <a:t>Learning Intentions</a:t>
            </a:r>
            <a:endParaRPr lang="en-AU" dirty="0"/>
          </a:p>
        </p:txBody>
      </p:sp>
      <p:sp>
        <p:nvSpPr>
          <p:cNvPr id="2178" name="Freeform: Shape 2177">
            <a:extLst>
              <a:ext uri="{FF2B5EF4-FFF2-40B4-BE49-F238E27FC236}">
                <a16:creationId xmlns:a16="http://schemas.microsoft.com/office/drawing/2014/main" id="{9F87E4D0-D347-4DA8-81D7-104733308B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293" y="1074738"/>
            <a:ext cx="4906732" cy="467981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80" name="Freeform: Shape 2179">
            <a:extLst>
              <a:ext uri="{FF2B5EF4-FFF2-40B4-BE49-F238E27FC236}">
                <a16:creationId xmlns:a16="http://schemas.microsoft.com/office/drawing/2014/main" id="{9DC9CEF6-58E1-4D78-BBBE-76F779AD9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7555" y="898498"/>
            <a:ext cx="5298208" cy="503229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82" name="Freeform: Shape 2181">
            <a:extLst>
              <a:ext uri="{FF2B5EF4-FFF2-40B4-BE49-F238E27FC236}">
                <a16:creationId xmlns:a16="http://schemas.microsoft.com/office/drawing/2014/main" id="{47AF1248-67F7-4FEF-8D1D-FE33661A9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7266" y="993913"/>
            <a:ext cx="5101442" cy="485195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 name="Picture 3">
            <a:extLst>
              <a:ext uri="{FF2B5EF4-FFF2-40B4-BE49-F238E27FC236}">
                <a16:creationId xmlns:a16="http://schemas.microsoft.com/office/drawing/2014/main" id="{9F30D495-83BB-32E1-38E5-4C2509E4FB18}"/>
              </a:ext>
            </a:extLst>
          </p:cNvPr>
          <p:cNvPicPr>
            <a:picLocks noChangeAspect="1"/>
          </p:cNvPicPr>
          <p:nvPr/>
        </p:nvPicPr>
        <p:blipFill>
          <a:blip r:embed="rId2">
            <a:extLst>
              <a:ext uri="{28A0092B-C50C-407E-A947-70E740481C1C}">
                <a14:useLocalDpi xmlns:a14="http://schemas.microsoft.com/office/drawing/2010/main" val="0"/>
              </a:ext>
            </a:extLst>
          </a:blip>
          <a:srcRect l="11363" r="11363"/>
          <a:stretch/>
        </p:blipFill>
        <p:spPr>
          <a:xfrm>
            <a:off x="890515" y="990074"/>
            <a:ext cx="4799510" cy="4658251"/>
          </a:xfrm>
          <a:custGeom>
            <a:avLst/>
            <a:gdLst/>
            <a:ahLst/>
            <a:cxnLst/>
            <a:rect l="l" t="t" r="r" b="b"/>
            <a:pathLst>
              <a:path w="4292584" h="4094066">
                <a:moveTo>
                  <a:pt x="2456537" y="0"/>
                </a:moveTo>
                <a:cubicBezTo>
                  <a:pt x="2738780" y="0"/>
                  <a:pt x="2998545" y="55066"/>
                  <a:pt x="3228742" y="163517"/>
                </a:cubicBezTo>
                <a:cubicBezTo>
                  <a:pt x="3444477" y="265234"/>
                  <a:pt x="3633959" y="413698"/>
                  <a:pt x="3791935" y="604700"/>
                </a:cubicBezTo>
                <a:cubicBezTo>
                  <a:pt x="4114802" y="995211"/>
                  <a:pt x="4292584" y="1550174"/>
                  <a:pt x="4292584" y="2167403"/>
                </a:cubicBezTo>
                <a:cubicBezTo>
                  <a:pt x="4292584" y="2413659"/>
                  <a:pt x="4223774" y="2611299"/>
                  <a:pt x="4069573" y="2808283"/>
                </a:cubicBezTo>
                <a:cubicBezTo>
                  <a:pt x="3908278" y="3014339"/>
                  <a:pt x="3665922" y="3204126"/>
                  <a:pt x="3409289" y="3405037"/>
                </a:cubicBezTo>
                <a:cubicBezTo>
                  <a:pt x="3361941" y="3442060"/>
                  <a:pt x="3313027" y="3480392"/>
                  <a:pt x="3264115" y="3519190"/>
                </a:cubicBezTo>
                <a:cubicBezTo>
                  <a:pt x="2826289" y="3866416"/>
                  <a:pt x="2506740" y="4094066"/>
                  <a:pt x="2071218" y="4094066"/>
                </a:cubicBezTo>
                <a:cubicBezTo>
                  <a:pt x="1407617" y="4094066"/>
                  <a:pt x="937645" y="3814621"/>
                  <a:pt x="499819" y="3159623"/>
                </a:cubicBezTo>
                <a:cubicBezTo>
                  <a:pt x="442524" y="3073891"/>
                  <a:pt x="386517" y="2995921"/>
                  <a:pt x="332353" y="2920566"/>
                </a:cubicBezTo>
                <a:cubicBezTo>
                  <a:pt x="107867" y="2608119"/>
                  <a:pt x="0" y="2445632"/>
                  <a:pt x="0" y="2167403"/>
                </a:cubicBezTo>
                <a:cubicBezTo>
                  <a:pt x="0" y="1891138"/>
                  <a:pt x="67612" y="1618236"/>
                  <a:pt x="200812" y="1356275"/>
                </a:cubicBezTo>
                <a:cubicBezTo>
                  <a:pt x="331156" y="1100015"/>
                  <a:pt x="517505" y="865448"/>
                  <a:pt x="754611" y="659299"/>
                </a:cubicBezTo>
                <a:cubicBezTo>
                  <a:pt x="987664" y="456610"/>
                  <a:pt x="1264470" y="289449"/>
                  <a:pt x="1555279" y="175950"/>
                </a:cubicBezTo>
                <a:cubicBezTo>
                  <a:pt x="1853918" y="59181"/>
                  <a:pt x="2157254" y="0"/>
                  <a:pt x="2456537" y="0"/>
                </a:cubicBezTo>
                <a:close/>
              </a:path>
            </a:pathLst>
          </a:custGeom>
        </p:spPr>
      </p:pic>
      <p:sp>
        <p:nvSpPr>
          <p:cNvPr id="3" name="Content Placeholder 2">
            <a:extLst>
              <a:ext uri="{FF2B5EF4-FFF2-40B4-BE49-F238E27FC236}">
                <a16:creationId xmlns:a16="http://schemas.microsoft.com/office/drawing/2014/main" id="{D4B5797E-7C00-9725-D53D-F1933542260E}"/>
              </a:ext>
            </a:extLst>
          </p:cNvPr>
          <p:cNvSpPr>
            <a:spLocks noGrp="1"/>
          </p:cNvSpPr>
          <p:nvPr>
            <p:ph idx="1"/>
          </p:nvPr>
        </p:nvSpPr>
        <p:spPr>
          <a:xfrm>
            <a:off x="5883275" y="1074738"/>
            <a:ext cx="4970464" cy="4889500"/>
          </a:xfrm>
        </p:spPr>
        <p:txBody>
          <a:bodyPr>
            <a:normAutofit/>
          </a:bodyPr>
          <a:lstStyle/>
          <a:p>
            <a:pPr marL="228600">
              <a:spcAft>
                <a:spcPts val="600"/>
              </a:spcAft>
              <a:tabLst>
                <a:tab pos="228600" algn="l"/>
              </a:tabLst>
            </a:pPr>
            <a:r>
              <a:rPr lang="en-AU" sz="2400" dirty="0">
                <a:latin typeface="Calibri" panose="020F0502020204030204" pitchFamily="34" charset="0"/>
                <a:ea typeface="Calibri" panose="020F0502020204030204" pitchFamily="34" charset="0"/>
                <a:cs typeface="Times New Roman" panose="02020603050405020304" pitchFamily="18" charset="0"/>
              </a:rPr>
              <a:t>D</a:t>
            </a:r>
            <a:r>
              <a:rPr lang="en-AU" sz="2400" dirty="0">
                <a:effectLst/>
                <a:latin typeface="Calibri" panose="020F0502020204030204" pitchFamily="34" charset="0"/>
                <a:ea typeface="Calibri" panose="020F0502020204030204" pitchFamily="34" charset="0"/>
                <a:cs typeface="Times New Roman" panose="02020603050405020304" pitchFamily="18" charset="0"/>
              </a:rPr>
              <a:t>igestion involves the breakdown of large molecules to smaller ones by chemical digestion (by enzymes with distinctive operating conditions and functions that are located in different sections of the digestive system)</a:t>
            </a:r>
            <a:endParaRPr lang="en-AU" sz="2400" dirty="0"/>
          </a:p>
        </p:txBody>
      </p:sp>
    </p:spTree>
    <p:extLst>
      <p:ext uri="{BB962C8B-B14F-4D97-AF65-F5344CB8AC3E}">
        <p14:creationId xmlns:p14="http://schemas.microsoft.com/office/powerpoint/2010/main" val="2041696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2A219996-E115-8B9A-1078-86CE1D146CF9}"/>
            </a:ext>
          </a:extLst>
        </p:cNvPr>
        <p:cNvGrpSpPr/>
        <p:nvPr/>
      </p:nvGrpSpPr>
      <p:grpSpPr>
        <a:xfrm>
          <a:off x="0" y="0"/>
          <a:ext cx="0" cy="0"/>
          <a:chOff x="0" y="0"/>
          <a:chExt cx="0" cy="0"/>
        </a:xfrm>
      </p:grpSpPr>
      <p:sp useBgFill="1">
        <p:nvSpPr>
          <p:cNvPr id="3179" name="Rectangle 3178">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DA1684EF-6E51-14D2-1CF5-9F510F66FFD5}"/>
              </a:ext>
            </a:extLst>
          </p:cNvPr>
          <p:cNvSpPr>
            <a:spLocks noGrp="1"/>
          </p:cNvSpPr>
          <p:nvPr>
            <p:ph type="title"/>
          </p:nvPr>
        </p:nvSpPr>
        <p:spPr>
          <a:xfrm>
            <a:off x="800100" y="790575"/>
            <a:ext cx="5445172" cy="949326"/>
          </a:xfrm>
        </p:spPr>
        <p:txBody>
          <a:bodyPr anchor="b">
            <a:normAutofit/>
          </a:bodyPr>
          <a:lstStyle/>
          <a:p>
            <a:r>
              <a:rPr lang="en-US" dirty="0"/>
              <a:t>Success Criteria</a:t>
            </a:r>
            <a:endParaRPr lang="en-AU" dirty="0"/>
          </a:p>
        </p:txBody>
      </p:sp>
      <p:sp>
        <p:nvSpPr>
          <p:cNvPr id="3" name="Content Placeholder 2">
            <a:extLst>
              <a:ext uri="{FF2B5EF4-FFF2-40B4-BE49-F238E27FC236}">
                <a16:creationId xmlns:a16="http://schemas.microsoft.com/office/drawing/2014/main" id="{E00C9058-88E4-51D4-E2E6-318126B88D1B}"/>
              </a:ext>
            </a:extLst>
          </p:cNvPr>
          <p:cNvSpPr>
            <a:spLocks noGrp="1"/>
          </p:cNvSpPr>
          <p:nvPr>
            <p:ph idx="1"/>
          </p:nvPr>
        </p:nvSpPr>
        <p:spPr>
          <a:xfrm>
            <a:off x="714376" y="1990725"/>
            <a:ext cx="6271674" cy="4514850"/>
          </a:xfrm>
        </p:spPr>
        <p:txBody>
          <a:bodyPr>
            <a:normAutofit/>
          </a:bodyPr>
          <a:lstStyle/>
          <a:p>
            <a:pPr marL="285750" indent="-285750">
              <a:buFont typeface="Arial" panose="020B0604020202020204" pitchFamily="34" charset="0"/>
              <a:buChar char="•"/>
            </a:pPr>
            <a:r>
              <a:rPr lang="en-US" sz="2600" dirty="0"/>
              <a:t>Define chemical digestion.</a:t>
            </a:r>
          </a:p>
          <a:p>
            <a:pPr marL="285750" indent="-285750">
              <a:buFont typeface="Arial" panose="020B0604020202020204" pitchFamily="34" charset="0"/>
              <a:buChar char="•"/>
            </a:pPr>
            <a:r>
              <a:rPr lang="en-US" sz="2600" dirty="0"/>
              <a:t>Compare the substrate/product, source/location of function, optimal pH and cofactors for different digestive enzymes</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AU" dirty="0"/>
          </a:p>
        </p:txBody>
      </p:sp>
      <p:sp>
        <p:nvSpPr>
          <p:cNvPr id="3181" name="Freeform: Shape 3180">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83" name="Freeform: Shape 3182">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77485"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85" name="Freeform: Shape 3184">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49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3175" name="Picture 3174">
            <a:extLst>
              <a:ext uri="{FF2B5EF4-FFF2-40B4-BE49-F238E27FC236}">
                <a16:creationId xmlns:a16="http://schemas.microsoft.com/office/drawing/2014/main" id="{D2554C0C-1B42-02F9-9B34-3F6A9BF3EB90}"/>
              </a:ext>
            </a:extLst>
          </p:cNvPr>
          <p:cNvPicPr>
            <a:picLocks noChangeAspect="1"/>
          </p:cNvPicPr>
          <p:nvPr/>
        </p:nvPicPr>
        <p:blipFill>
          <a:blip r:embed="rId2">
            <a:extLst>
              <a:ext uri="{28A0092B-C50C-407E-A947-70E740481C1C}">
                <a14:useLocalDpi xmlns:a14="http://schemas.microsoft.com/office/drawing/2010/main" val="0"/>
              </a:ext>
            </a:extLst>
          </a:blip>
          <a:srcRect l="9337" r="9337"/>
          <a:stretch/>
        </p:blipFill>
        <p:spPr>
          <a:xfrm>
            <a:off x="7203882" y="10"/>
            <a:ext cx="4988118" cy="6857990"/>
          </a:xfrm>
          <a:custGeom>
            <a:avLst/>
            <a:gdLst/>
            <a:ahLst/>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Tree>
    <p:extLst>
      <p:ext uri="{BB962C8B-B14F-4D97-AF65-F5344CB8AC3E}">
        <p14:creationId xmlns:p14="http://schemas.microsoft.com/office/powerpoint/2010/main" val="3226588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AB0B8391-2E93-29D9-CA8D-949FC2DCB061}"/>
              </a:ext>
            </a:extLst>
          </p:cNvPr>
          <p:cNvSpPr>
            <a:spLocks noGrp="1"/>
          </p:cNvSpPr>
          <p:nvPr>
            <p:ph type="title"/>
          </p:nvPr>
        </p:nvSpPr>
        <p:spPr>
          <a:xfrm>
            <a:off x="310207" y="429209"/>
            <a:ext cx="5252579" cy="701676"/>
          </a:xfrm>
        </p:spPr>
        <p:txBody>
          <a:bodyPr anchor="b">
            <a:normAutofit fontScale="90000"/>
          </a:bodyPr>
          <a:lstStyle/>
          <a:p>
            <a:r>
              <a:rPr lang="en-US" dirty="0"/>
              <a:t>Chemical digestion</a:t>
            </a:r>
            <a:endParaRPr lang="en-AU" dirty="0"/>
          </a:p>
        </p:txBody>
      </p:sp>
      <p:sp>
        <p:nvSpPr>
          <p:cNvPr id="3" name="Content Placeholder 2">
            <a:extLst>
              <a:ext uri="{FF2B5EF4-FFF2-40B4-BE49-F238E27FC236}">
                <a16:creationId xmlns:a16="http://schemas.microsoft.com/office/drawing/2014/main" id="{4BBE6EEB-EA0F-6E8B-0CD4-47DCFE9D8C17}"/>
              </a:ext>
            </a:extLst>
          </p:cNvPr>
          <p:cNvSpPr>
            <a:spLocks noGrp="1"/>
          </p:cNvSpPr>
          <p:nvPr>
            <p:ph idx="1"/>
          </p:nvPr>
        </p:nvSpPr>
        <p:spPr>
          <a:xfrm>
            <a:off x="180348" y="1130885"/>
            <a:ext cx="4264869" cy="4723817"/>
          </a:xfrm>
        </p:spPr>
        <p:txBody>
          <a:bodyPr>
            <a:normAutofit/>
          </a:bodyPr>
          <a:lstStyle/>
          <a:p>
            <a:r>
              <a:rPr lang="en-US" sz="2400" dirty="0"/>
              <a:t>Different enzymes are produced by different glands and active in different locations withing the digestive system.</a:t>
            </a:r>
            <a:endParaRPr lang="en-AU" sz="2400" dirty="0"/>
          </a:p>
        </p:txBody>
      </p:sp>
      <p:sp>
        <p:nvSpPr>
          <p:cNvPr id="11" name="Freeform: Shape 10">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0577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19069"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026" name="Picture 2" descr="Digestive Enzymes - Simplified Biology">
            <a:extLst>
              <a:ext uri="{FF2B5EF4-FFF2-40B4-BE49-F238E27FC236}">
                <a16:creationId xmlns:a16="http://schemas.microsoft.com/office/drawing/2014/main" id="{FDBC9B3D-16AE-14F0-2459-996BF4B882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5224" y="190502"/>
            <a:ext cx="7376066" cy="64579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33145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A735D14B-B884-465C-CB36-18A2FFAC7534}"/>
              </a:ext>
            </a:extLst>
          </p:cNvPr>
          <p:cNvPicPr>
            <a:picLocks noGrp="1" noChangeAspect="1"/>
          </p:cNvPicPr>
          <p:nvPr>
            <p:ph idx="1"/>
          </p:nvPr>
        </p:nvPicPr>
        <p:blipFill>
          <a:blip r:embed="rId2"/>
          <a:stretch>
            <a:fillRect/>
          </a:stretch>
        </p:blipFill>
        <p:spPr>
          <a:xfrm>
            <a:off x="2124130" y="1191684"/>
            <a:ext cx="7930342" cy="5571066"/>
          </a:xfrm>
          <a:prstGeom prst="rect">
            <a:avLst/>
          </a:prstGeom>
        </p:spPr>
      </p:pic>
      <p:sp>
        <p:nvSpPr>
          <p:cNvPr id="6" name="TextBox 5">
            <a:extLst>
              <a:ext uri="{FF2B5EF4-FFF2-40B4-BE49-F238E27FC236}">
                <a16:creationId xmlns:a16="http://schemas.microsoft.com/office/drawing/2014/main" id="{18468B49-1580-09F5-BA2A-038FF6E30FB5}"/>
              </a:ext>
            </a:extLst>
          </p:cNvPr>
          <p:cNvSpPr txBox="1"/>
          <p:nvPr/>
        </p:nvSpPr>
        <p:spPr>
          <a:xfrm>
            <a:off x="2124130" y="565177"/>
            <a:ext cx="9763125" cy="461665"/>
          </a:xfrm>
          <a:prstGeom prst="rect">
            <a:avLst/>
          </a:prstGeom>
          <a:noFill/>
        </p:spPr>
        <p:txBody>
          <a:bodyPr wrap="square" rtlCol="0">
            <a:spAutoFit/>
          </a:bodyPr>
          <a:lstStyle/>
          <a:p>
            <a:r>
              <a:rPr lang="en-US" sz="2400" dirty="0"/>
              <a:t>Enzymes are specific to different substrates</a:t>
            </a:r>
            <a:endParaRPr lang="en-AU" sz="2400" dirty="0"/>
          </a:p>
        </p:txBody>
      </p:sp>
    </p:spTree>
    <p:extLst>
      <p:ext uri="{BB962C8B-B14F-4D97-AF65-F5344CB8AC3E}">
        <p14:creationId xmlns:p14="http://schemas.microsoft.com/office/powerpoint/2010/main" val="1538747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55856-364E-9355-83C4-7B60BB3BA461}"/>
              </a:ext>
            </a:extLst>
          </p:cNvPr>
          <p:cNvSpPr>
            <a:spLocks noGrp="1"/>
          </p:cNvSpPr>
          <p:nvPr>
            <p:ph type="title"/>
          </p:nvPr>
        </p:nvSpPr>
        <p:spPr/>
        <p:txBody>
          <a:bodyPr/>
          <a:lstStyle/>
          <a:p>
            <a:endParaRPr lang="en-AU" dirty="0"/>
          </a:p>
        </p:txBody>
      </p:sp>
      <p:pic>
        <p:nvPicPr>
          <p:cNvPr id="5" name="Content Placeholder 4">
            <a:extLst>
              <a:ext uri="{FF2B5EF4-FFF2-40B4-BE49-F238E27FC236}">
                <a16:creationId xmlns:a16="http://schemas.microsoft.com/office/drawing/2014/main" id="{83021D71-7D24-3155-66B9-EA1B4B8D87CC}"/>
              </a:ext>
            </a:extLst>
          </p:cNvPr>
          <p:cNvPicPr>
            <a:picLocks noGrp="1" noChangeAspect="1"/>
          </p:cNvPicPr>
          <p:nvPr>
            <p:ph idx="1"/>
          </p:nvPr>
        </p:nvPicPr>
        <p:blipFill rotWithShape="1">
          <a:blip r:embed="rId2"/>
          <a:srcRect b="7075"/>
          <a:stretch/>
        </p:blipFill>
        <p:spPr>
          <a:xfrm>
            <a:off x="276225" y="757516"/>
            <a:ext cx="5681574" cy="5576609"/>
          </a:xfrm>
          <a:prstGeom prst="rect">
            <a:avLst/>
          </a:prstGeom>
        </p:spPr>
      </p:pic>
      <p:pic>
        <p:nvPicPr>
          <p:cNvPr id="4" name="Picture 3">
            <a:extLst>
              <a:ext uri="{FF2B5EF4-FFF2-40B4-BE49-F238E27FC236}">
                <a16:creationId xmlns:a16="http://schemas.microsoft.com/office/drawing/2014/main" id="{204F2878-7449-4E97-7226-66DAF3A106A7}"/>
              </a:ext>
            </a:extLst>
          </p:cNvPr>
          <p:cNvPicPr>
            <a:picLocks noChangeAspect="1"/>
          </p:cNvPicPr>
          <p:nvPr/>
        </p:nvPicPr>
        <p:blipFill rotWithShape="1">
          <a:blip r:embed="rId3"/>
          <a:srcRect b="13894"/>
          <a:stretch/>
        </p:blipFill>
        <p:spPr>
          <a:xfrm>
            <a:off x="6400800" y="269318"/>
            <a:ext cx="5514975" cy="6383781"/>
          </a:xfrm>
          <a:prstGeom prst="rect">
            <a:avLst/>
          </a:prstGeom>
        </p:spPr>
      </p:pic>
    </p:spTree>
    <p:extLst>
      <p:ext uri="{BB962C8B-B14F-4D97-AF65-F5344CB8AC3E}">
        <p14:creationId xmlns:p14="http://schemas.microsoft.com/office/powerpoint/2010/main" val="3660876062"/>
      </p:ext>
    </p:extLst>
  </p:cSld>
  <p:clrMapOvr>
    <a:masterClrMapping/>
  </p:clrMapOvr>
</p:sld>
</file>

<file path=ppt/theme/theme1.xml><?xml version="1.0" encoding="utf-8"?>
<a:theme xmlns:a="http://schemas.openxmlformats.org/drawingml/2006/main" name="SketchLines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otalTime>2391</TotalTime>
  <Words>248</Words>
  <Application>Microsoft Office PowerPoint</Application>
  <PresentationFormat>Widescreen</PresentationFormat>
  <Paragraphs>40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Meiryo</vt:lpstr>
      <vt:lpstr>Arial</vt:lpstr>
      <vt:lpstr>Calibri</vt:lpstr>
      <vt:lpstr>Corbel</vt:lpstr>
      <vt:lpstr>SketchLinesVTI</vt:lpstr>
      <vt:lpstr>Chemical digestion</vt:lpstr>
      <vt:lpstr>Review </vt:lpstr>
      <vt:lpstr>Review </vt:lpstr>
      <vt:lpstr>Review </vt:lpstr>
      <vt:lpstr>Learning Intentions</vt:lpstr>
      <vt:lpstr>Success Criteria</vt:lpstr>
      <vt:lpstr>Chemical digestion</vt:lpstr>
      <vt:lpstr>PowerPoint Presentation</vt:lpstr>
      <vt:lpstr>PowerPoint Presentation</vt:lpstr>
      <vt:lpstr>Questions</vt:lpstr>
      <vt:lpstr>Success Criteria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Nervous System</dc:title>
  <dc:creator>Kristy</dc:creator>
  <cp:lastModifiedBy>Kristy Johnson</cp:lastModifiedBy>
  <cp:revision>31</cp:revision>
  <dcterms:created xsi:type="dcterms:W3CDTF">2023-02-01T11:31:06Z</dcterms:created>
  <dcterms:modified xsi:type="dcterms:W3CDTF">2024-04-13T05:48:03Z</dcterms:modified>
</cp:coreProperties>
</file>

<file path=docProps/thumbnail.jpeg>
</file>